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imo" charset="1" panose="020B0604020202020204"/>
      <p:regular r:id="rId16"/>
    </p:embeddedFont>
    <p:embeddedFont>
      <p:font typeface="Poppins" charset="1" panose="00000500000000000000"/>
      <p:regular r:id="rId17"/>
    </p:embeddedFont>
    <p:embeddedFont>
      <p:font typeface="Poppins Bold" charset="1" panose="000008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11416" y="3128372"/>
            <a:ext cx="9807178" cy="2149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7"/>
              </a:lnSpc>
            </a:pPr>
            <a:r>
              <a:rPr lang="en-US" sz="650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Car Sales Dashboard: Power BI Analytics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1416" y="5511403"/>
            <a:ext cx="9807178" cy="577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-SANSKRUTI MAHESH TEHARE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1416" y="6273851"/>
            <a:ext cx="9807178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Transforming sales data into actionable insights through dynamic visualization and real-time performance tracking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811416" y="958158"/>
            <a:ext cx="8332441" cy="110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7"/>
              </a:lnSpc>
            </a:pPr>
            <a:r>
              <a:rPr lang="en-US" sz="650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Next Steps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1416" y="2607621"/>
            <a:ext cx="7662862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Ready to Transform Your Sales Analytics?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1416" y="3321844"/>
            <a:ext cx="9772802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This Power BI dashboard will revolutionize how we track performance, identify opportunities, and drive strategic growth across all dealership operations.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1416" y="4272258"/>
            <a:ext cx="9772802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 b="true">
                <a:solidFill>
                  <a:srgbClr val="6E6666"/>
                </a:solidFill>
                <a:latin typeface="Poppins Bold"/>
                <a:ea typeface="Poppins Bold"/>
                <a:cs typeface="Poppins Bold"/>
                <a:sym typeface="Poppins Bold"/>
              </a:rPr>
              <a:t>Immediate Actions: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1416" y="4851797"/>
            <a:ext cx="9772802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AutoNum type="arabicPeriod" startAt="1"/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Schedule stakeholder alignment meeting to finalize requirements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1416" y="5303787"/>
            <a:ext cx="9772802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AutoNum type="arabicPeriod" startAt="1"/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Initiate data source integration and validation process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1416" y="5755777"/>
            <a:ext cx="9772802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AutoNum type="arabicPeriod" startAt="1"/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Begin dashboard prototype development with pilot user group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11416" y="6207766"/>
            <a:ext cx="9772802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AutoNum type="arabicPeriod" startAt="1"/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Establish success metrics and performance benchmarks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11159280" y="2674734"/>
            <a:ext cx="6326686" cy="6326686"/>
          </a:xfrm>
          <a:custGeom>
            <a:avLst/>
            <a:gdLst/>
            <a:ahLst/>
            <a:cxnLst/>
            <a:rect r="r" b="b" t="t" l="l"/>
            <a:pathLst>
              <a:path h="6326686" w="6326686">
                <a:moveTo>
                  <a:pt x="0" y="0"/>
                </a:moveTo>
                <a:lnTo>
                  <a:pt x="6326686" y="0"/>
                </a:lnTo>
                <a:lnTo>
                  <a:pt x="6326686" y="6326686"/>
                </a:lnTo>
                <a:lnTo>
                  <a:pt x="0" y="63266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811416" y="2754363"/>
            <a:ext cx="8332441" cy="110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7"/>
              </a:lnSpc>
            </a:pPr>
            <a:r>
              <a:rPr lang="en-US" sz="650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Executive Summary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1416" y="4403827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Business Challenge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1416" y="5118049"/>
            <a:ext cx="8049816" cy="118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Our dealership needs comprehensive visibility into sales performance across multiple dimensions—from vehicle models and colors to regional distribution and pricing trends.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1416" y="6439348"/>
            <a:ext cx="8049816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Current reporting gaps prevent us from quickly identifying growth opportunities and responding to market shifts.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36303" y="4403827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Our Solution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36303" y="5118049"/>
            <a:ext cx="8049816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A dynamic Power BI dashboard delivering real-time KPI tracking, trend analysis, and granular sales insights.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36303" y="6068463"/>
            <a:ext cx="8049816" cy="118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This interactive platform empowers sales managers and analysts to make data-driven decisions that accelerate growth and optimize inventory.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811416" y="2583504"/>
            <a:ext cx="9683648" cy="110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7"/>
              </a:lnSpc>
            </a:pPr>
            <a:r>
              <a:rPr lang="en-US" sz="650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Core Performance Metrics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11416" y="4155281"/>
            <a:ext cx="5400523" cy="2849909"/>
            <a:chOff x="0" y="0"/>
            <a:chExt cx="7200697" cy="379987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200646" cy="3799840"/>
            </a:xfrm>
            <a:custGeom>
              <a:avLst/>
              <a:gdLst/>
              <a:ahLst/>
              <a:cxnLst/>
              <a:rect r="r" b="b" t="t" l="l"/>
              <a:pathLst>
                <a:path h="3799840" w="7200646">
                  <a:moveTo>
                    <a:pt x="0" y="463677"/>
                  </a:moveTo>
                  <a:cubicBezTo>
                    <a:pt x="0" y="207645"/>
                    <a:pt x="207645" y="0"/>
                    <a:pt x="463677" y="0"/>
                  </a:cubicBezTo>
                  <a:lnTo>
                    <a:pt x="6736969" y="0"/>
                  </a:lnTo>
                  <a:cubicBezTo>
                    <a:pt x="6993127" y="0"/>
                    <a:pt x="7200646" y="207645"/>
                    <a:pt x="7200646" y="463677"/>
                  </a:cubicBezTo>
                  <a:lnTo>
                    <a:pt x="7200646" y="3336163"/>
                  </a:lnTo>
                  <a:cubicBezTo>
                    <a:pt x="7200646" y="3592322"/>
                    <a:pt x="6993000" y="3799840"/>
                    <a:pt x="6736969" y="3799840"/>
                  </a:cubicBezTo>
                  <a:lnTo>
                    <a:pt x="463677" y="3799840"/>
                  </a:lnTo>
                  <a:cubicBezTo>
                    <a:pt x="207645" y="3799840"/>
                    <a:pt x="0" y="3592195"/>
                    <a:pt x="0" y="3336163"/>
                  </a:cubicBezTo>
                  <a:close/>
                </a:path>
              </a:pathLst>
            </a:custGeom>
            <a:solidFill>
              <a:srgbClr val="ECDF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043140" y="4348905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Sales 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3140" y="4970412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Year-to-Date (YTD) Total Sales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3140" y="5422402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Month-to-Date (MTD) Total Sales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43140" y="5874391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Year-over-Year (YOY) Growth Rate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43140" y="6326391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YTD vs. Prior Year Comparison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443662" y="4155281"/>
            <a:ext cx="5400523" cy="2849909"/>
            <a:chOff x="0" y="0"/>
            <a:chExt cx="7200697" cy="379987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200646" cy="3799840"/>
            </a:xfrm>
            <a:custGeom>
              <a:avLst/>
              <a:gdLst/>
              <a:ahLst/>
              <a:cxnLst/>
              <a:rect r="r" b="b" t="t" l="l"/>
              <a:pathLst>
                <a:path h="3799840" w="7200646">
                  <a:moveTo>
                    <a:pt x="0" y="463677"/>
                  </a:moveTo>
                  <a:cubicBezTo>
                    <a:pt x="0" y="207645"/>
                    <a:pt x="207645" y="0"/>
                    <a:pt x="463677" y="0"/>
                  </a:cubicBezTo>
                  <a:lnTo>
                    <a:pt x="6736969" y="0"/>
                  </a:lnTo>
                  <a:cubicBezTo>
                    <a:pt x="6993127" y="0"/>
                    <a:pt x="7200646" y="207645"/>
                    <a:pt x="7200646" y="463677"/>
                  </a:cubicBezTo>
                  <a:lnTo>
                    <a:pt x="7200646" y="3336163"/>
                  </a:lnTo>
                  <a:cubicBezTo>
                    <a:pt x="7200646" y="3592322"/>
                    <a:pt x="6993000" y="3799840"/>
                    <a:pt x="6736969" y="3799840"/>
                  </a:cubicBezTo>
                  <a:lnTo>
                    <a:pt x="463677" y="3799840"/>
                  </a:lnTo>
                  <a:cubicBezTo>
                    <a:pt x="207645" y="3799840"/>
                    <a:pt x="0" y="3592195"/>
                    <a:pt x="0" y="3336163"/>
                  </a:cubicBezTo>
                  <a:close/>
                </a:path>
              </a:pathLst>
            </a:custGeom>
            <a:solidFill>
              <a:srgbClr val="ECDF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6675387" y="4348905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Average Price Analysis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675387" y="4970412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YTD Average Transaction Price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75387" y="5422402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MTD Average Price Trends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675387" y="5874391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YOY Price Growth Metrics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675387" y="6326391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Historical Price Comparisons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2075909" y="4155281"/>
            <a:ext cx="5400523" cy="2849909"/>
            <a:chOff x="0" y="0"/>
            <a:chExt cx="7200697" cy="379987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200646" cy="3799840"/>
            </a:xfrm>
            <a:custGeom>
              <a:avLst/>
              <a:gdLst/>
              <a:ahLst/>
              <a:cxnLst/>
              <a:rect r="r" b="b" t="t" l="l"/>
              <a:pathLst>
                <a:path h="3799840" w="7200646">
                  <a:moveTo>
                    <a:pt x="0" y="463677"/>
                  </a:moveTo>
                  <a:cubicBezTo>
                    <a:pt x="0" y="207645"/>
                    <a:pt x="207645" y="0"/>
                    <a:pt x="463677" y="0"/>
                  </a:cubicBezTo>
                  <a:lnTo>
                    <a:pt x="6736969" y="0"/>
                  </a:lnTo>
                  <a:cubicBezTo>
                    <a:pt x="6993127" y="0"/>
                    <a:pt x="7200646" y="207645"/>
                    <a:pt x="7200646" y="463677"/>
                  </a:cubicBezTo>
                  <a:lnTo>
                    <a:pt x="7200646" y="3336163"/>
                  </a:lnTo>
                  <a:cubicBezTo>
                    <a:pt x="7200646" y="3592322"/>
                    <a:pt x="6993000" y="3799840"/>
                    <a:pt x="6736969" y="3799840"/>
                  </a:cubicBezTo>
                  <a:lnTo>
                    <a:pt x="463677" y="3799840"/>
                  </a:lnTo>
                  <a:cubicBezTo>
                    <a:pt x="207645" y="3799840"/>
                    <a:pt x="0" y="3592195"/>
                    <a:pt x="0" y="3336163"/>
                  </a:cubicBezTo>
                  <a:close/>
                </a:path>
              </a:pathLst>
            </a:custGeom>
            <a:solidFill>
              <a:srgbClr val="ECDF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2" id="22"/>
          <p:cNvSpPr txBox="true"/>
          <p:nvPr/>
        </p:nvSpPr>
        <p:spPr>
          <a:xfrm rot="0">
            <a:off x="12307643" y="4348905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Cars Sold Metrics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307643" y="4970412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YTD Total Units Sold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307643" y="5422402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MTD Sales Volume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307643" y="5874391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YOY Growth in Unit Sales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307643" y="6326391"/>
            <a:ext cx="4937074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Volume Performance vs. Prior Year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11416" y="7189737"/>
            <a:ext cx="16665178" cy="44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These KPIs provide real-time insights that enable rapid response to market conditions and emerging sales patterns.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2898134"/>
          </a:xfrm>
          <a:custGeom>
            <a:avLst/>
            <a:gdLst/>
            <a:ahLst/>
            <a:cxnLst/>
            <a:rect r="r" b="b" t="t" l="l"/>
            <a:pathLst>
              <a:path h="2898134" w="18288000">
                <a:moveTo>
                  <a:pt x="0" y="0"/>
                </a:moveTo>
                <a:lnTo>
                  <a:pt x="18288000" y="0"/>
                </a:lnTo>
                <a:lnTo>
                  <a:pt x="18288000" y="2898134"/>
                </a:lnTo>
                <a:lnTo>
                  <a:pt x="0" y="28981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3" t="0" r="-4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11416" y="4403674"/>
            <a:ext cx="10846746" cy="110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7"/>
              </a:lnSpc>
            </a:pPr>
            <a:r>
              <a:rPr lang="en-US" sz="650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Sales Performance Deep Dive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1416" y="5773788"/>
            <a:ext cx="231724" cy="375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01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11416" y="6224883"/>
            <a:ext cx="5400523" cy="28575"/>
            <a:chOff x="0" y="0"/>
            <a:chExt cx="7200697" cy="381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200646" cy="38100"/>
            </a:xfrm>
            <a:custGeom>
              <a:avLst/>
              <a:gdLst/>
              <a:ahLst/>
              <a:cxnLst/>
              <a:rect r="r" b="b" t="t" l="l"/>
              <a:pathLst>
                <a:path h="38100" w="7200646">
                  <a:moveTo>
                    <a:pt x="0" y="0"/>
                  </a:moveTo>
                  <a:lnTo>
                    <a:pt x="7200646" y="0"/>
                  </a:lnTo>
                  <a:lnTo>
                    <a:pt x="7200646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C7A2AC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811416" y="6359728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Revenue Tracking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1416" y="6981234"/>
            <a:ext cx="5400523" cy="1559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Monitor total sales performance with YTD and MTD snapshots, tracking growth trajectories and identifying variance from previous year benchmarks.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43662" y="5773788"/>
            <a:ext cx="231724" cy="375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02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443662" y="6224883"/>
            <a:ext cx="5400523" cy="28575"/>
            <a:chOff x="0" y="0"/>
            <a:chExt cx="7200697" cy="381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200646" cy="38100"/>
            </a:xfrm>
            <a:custGeom>
              <a:avLst/>
              <a:gdLst/>
              <a:ahLst/>
              <a:cxnLst/>
              <a:rect r="r" b="b" t="t" l="l"/>
              <a:pathLst>
                <a:path h="38100" w="7200646">
                  <a:moveTo>
                    <a:pt x="0" y="0"/>
                  </a:moveTo>
                  <a:lnTo>
                    <a:pt x="7200646" y="0"/>
                  </a:lnTo>
                  <a:lnTo>
                    <a:pt x="7200646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C7A2AC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6443662" y="6359728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Pricing Intelligence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443662" y="6981234"/>
            <a:ext cx="5400523" cy="1559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Analyze average transaction values to understand pricing effectiveness, market positioning, and revenue optimization opportunities.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75909" y="5773788"/>
            <a:ext cx="231724" cy="375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03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075909" y="6224883"/>
            <a:ext cx="5400523" cy="28575"/>
            <a:chOff x="0" y="0"/>
            <a:chExt cx="7200697" cy="381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200646" cy="38100"/>
            </a:xfrm>
            <a:custGeom>
              <a:avLst/>
              <a:gdLst/>
              <a:ahLst/>
              <a:cxnLst/>
              <a:rect r="r" b="b" t="t" l="l"/>
              <a:pathLst>
                <a:path h="38100" w="7200646">
                  <a:moveTo>
                    <a:pt x="0" y="0"/>
                  </a:moveTo>
                  <a:lnTo>
                    <a:pt x="7200646" y="0"/>
                  </a:lnTo>
                  <a:lnTo>
                    <a:pt x="7200646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C7A2AC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0" id="20"/>
          <p:cNvSpPr txBox="true"/>
          <p:nvPr/>
        </p:nvSpPr>
        <p:spPr>
          <a:xfrm rot="0">
            <a:off x="12075909" y="6359728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Volume Analysis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075909" y="6981234"/>
            <a:ext cx="5400523" cy="118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Track unit sales across time periods to measure market penetration, inventory turnover, and sales team productivity.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432044" y="301381"/>
            <a:ext cx="5485505" cy="592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2"/>
              </a:lnSpc>
            </a:pPr>
            <a:r>
              <a:rPr lang="en-US" sz="3437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Visual Analytics Framework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32044" y="1174109"/>
            <a:ext cx="2218734" cy="305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Six Critical Views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2044" y="1555699"/>
            <a:ext cx="5902528" cy="442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00"/>
              </a:lnSpc>
            </a:pPr>
            <a:r>
              <a:rPr lang="en-US" sz="937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Our dashboard transforms raw data into actionable intelligence through carefully designed visualizations.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2044" y="2062010"/>
            <a:ext cx="5902528" cy="442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00"/>
              </a:lnSpc>
            </a:pPr>
            <a:r>
              <a:rPr lang="en-US" sz="937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Each chart serves a specific analytical purpose, from trend identification to geographic distribution analysis.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6645326" y="1218162"/>
            <a:ext cx="7902473" cy="7902473"/>
          </a:xfrm>
          <a:custGeom>
            <a:avLst/>
            <a:gdLst/>
            <a:ahLst/>
            <a:cxnLst/>
            <a:rect r="r" b="b" t="t" l="l"/>
            <a:pathLst>
              <a:path h="7902473" w="7902473">
                <a:moveTo>
                  <a:pt x="0" y="0"/>
                </a:moveTo>
                <a:lnTo>
                  <a:pt x="7902473" y="0"/>
                </a:lnTo>
                <a:lnTo>
                  <a:pt x="7902473" y="7902473"/>
                </a:lnTo>
                <a:lnTo>
                  <a:pt x="0" y="79024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32044" y="9398346"/>
            <a:ext cx="277711" cy="277711"/>
            <a:chOff x="0" y="0"/>
            <a:chExt cx="370281" cy="37028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70332" cy="370332"/>
            </a:xfrm>
            <a:custGeom>
              <a:avLst/>
              <a:gdLst/>
              <a:ahLst/>
              <a:cxnLst/>
              <a:rect r="r" b="b" t="t" l="l"/>
              <a:pathLst>
                <a:path h="370332" w="370332">
                  <a:moveTo>
                    <a:pt x="0" y="185166"/>
                  </a:moveTo>
                  <a:cubicBezTo>
                    <a:pt x="0" y="82931"/>
                    <a:pt x="82931" y="0"/>
                    <a:pt x="185166" y="0"/>
                  </a:cubicBezTo>
                  <a:cubicBezTo>
                    <a:pt x="287401" y="0"/>
                    <a:pt x="370332" y="82931"/>
                    <a:pt x="370332" y="185166"/>
                  </a:cubicBezTo>
                  <a:cubicBezTo>
                    <a:pt x="370332" y="287401"/>
                    <a:pt x="287401" y="370332"/>
                    <a:pt x="185166" y="370332"/>
                  </a:cubicBezTo>
                  <a:cubicBezTo>
                    <a:pt x="82931" y="370332"/>
                    <a:pt x="0" y="287401"/>
                    <a:pt x="0" y="185166"/>
                  </a:cubicBezTo>
                  <a:close/>
                </a:path>
              </a:pathLst>
            </a:custGeom>
            <a:solidFill>
              <a:srgbClr val="ECDF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833142" y="9412186"/>
            <a:ext cx="2218734" cy="305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Weekly Sales Trends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33142" y="9744370"/>
            <a:ext cx="5303939" cy="245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00"/>
              </a:lnSpc>
            </a:pPr>
            <a:r>
              <a:rPr lang="en-US" sz="937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Line charts reveal momentum shifts and seasonal patterns in real-time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291415" y="9398346"/>
            <a:ext cx="277711" cy="277711"/>
            <a:chOff x="0" y="0"/>
            <a:chExt cx="370281" cy="3702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70332" cy="370332"/>
            </a:xfrm>
            <a:custGeom>
              <a:avLst/>
              <a:gdLst/>
              <a:ahLst/>
              <a:cxnLst/>
              <a:rect r="r" b="b" t="t" l="l"/>
              <a:pathLst>
                <a:path h="370332" w="370332">
                  <a:moveTo>
                    <a:pt x="0" y="185166"/>
                  </a:moveTo>
                  <a:cubicBezTo>
                    <a:pt x="0" y="82931"/>
                    <a:pt x="82931" y="0"/>
                    <a:pt x="185166" y="0"/>
                  </a:cubicBezTo>
                  <a:cubicBezTo>
                    <a:pt x="287401" y="0"/>
                    <a:pt x="370332" y="82931"/>
                    <a:pt x="370332" y="185166"/>
                  </a:cubicBezTo>
                  <a:cubicBezTo>
                    <a:pt x="370332" y="287401"/>
                    <a:pt x="287401" y="370332"/>
                    <a:pt x="185166" y="370332"/>
                  </a:cubicBezTo>
                  <a:cubicBezTo>
                    <a:pt x="82931" y="370332"/>
                    <a:pt x="0" y="287401"/>
                    <a:pt x="0" y="185166"/>
                  </a:cubicBezTo>
                  <a:close/>
                </a:path>
              </a:pathLst>
            </a:custGeom>
            <a:solidFill>
              <a:srgbClr val="ECDF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6692503" y="9412186"/>
            <a:ext cx="3281210" cy="305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Multi-Dimensional Segmentation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92503" y="9744370"/>
            <a:ext cx="5303939" cy="245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00"/>
              </a:lnSpc>
            </a:pPr>
            <a:r>
              <a:rPr lang="en-US" sz="937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Pie charts break down sales by body style and color preferences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150776" y="9398346"/>
            <a:ext cx="277711" cy="277711"/>
            <a:chOff x="0" y="0"/>
            <a:chExt cx="370281" cy="37028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70332" cy="370332"/>
            </a:xfrm>
            <a:custGeom>
              <a:avLst/>
              <a:gdLst/>
              <a:ahLst/>
              <a:cxnLst/>
              <a:rect r="r" b="b" t="t" l="l"/>
              <a:pathLst>
                <a:path h="370332" w="370332">
                  <a:moveTo>
                    <a:pt x="0" y="185166"/>
                  </a:moveTo>
                  <a:cubicBezTo>
                    <a:pt x="0" y="82931"/>
                    <a:pt x="82931" y="0"/>
                    <a:pt x="185166" y="0"/>
                  </a:cubicBezTo>
                  <a:cubicBezTo>
                    <a:pt x="287401" y="0"/>
                    <a:pt x="370332" y="82931"/>
                    <a:pt x="370332" y="185166"/>
                  </a:cubicBezTo>
                  <a:cubicBezTo>
                    <a:pt x="370332" y="287401"/>
                    <a:pt x="287401" y="370332"/>
                    <a:pt x="185166" y="370332"/>
                  </a:cubicBezTo>
                  <a:cubicBezTo>
                    <a:pt x="82931" y="370332"/>
                    <a:pt x="0" y="287401"/>
                    <a:pt x="0" y="185166"/>
                  </a:cubicBezTo>
                  <a:close/>
                </a:path>
              </a:pathLst>
            </a:custGeom>
            <a:solidFill>
              <a:srgbClr val="ECDF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0" id="20"/>
          <p:cNvSpPr txBox="true"/>
          <p:nvPr/>
        </p:nvSpPr>
        <p:spPr>
          <a:xfrm rot="0">
            <a:off x="12551864" y="9412186"/>
            <a:ext cx="2341359" cy="305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Geographic Intelligence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551864" y="9744370"/>
            <a:ext cx="5303939" cy="245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00"/>
              </a:lnSpc>
            </a:pPr>
            <a:r>
              <a:rPr lang="en-US" sz="937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Map visualizations pinpoint high-performing regions and expansion opportunities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811416" y="1963636"/>
            <a:ext cx="13332028" cy="110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7"/>
              </a:lnSpc>
            </a:pPr>
            <a:r>
              <a:rPr lang="en-US" sz="650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Chart Requirements: Trend Analysis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11416" y="3883076"/>
            <a:ext cx="5400523" cy="4373613"/>
            <a:chOff x="0" y="0"/>
            <a:chExt cx="7200697" cy="583148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200647" cy="5831459"/>
            </a:xfrm>
            <a:custGeom>
              <a:avLst/>
              <a:gdLst/>
              <a:ahLst/>
              <a:cxnLst/>
              <a:rect r="r" b="b" t="t" l="l"/>
              <a:pathLst>
                <a:path h="5831459" w="7200647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7017766" y="0"/>
                  </a:lnTo>
                  <a:cubicBezTo>
                    <a:pt x="7118731" y="0"/>
                    <a:pt x="7200647" y="81915"/>
                    <a:pt x="7200647" y="182880"/>
                  </a:cubicBezTo>
                  <a:lnTo>
                    <a:pt x="7200647" y="5648579"/>
                  </a:lnTo>
                  <a:cubicBezTo>
                    <a:pt x="7200647" y="5749544"/>
                    <a:pt x="7118731" y="5831459"/>
                    <a:pt x="7017766" y="5831459"/>
                  </a:cubicBezTo>
                  <a:lnTo>
                    <a:pt x="182880" y="5831459"/>
                  </a:lnTo>
                  <a:cubicBezTo>
                    <a:pt x="81915" y="5831459"/>
                    <a:pt x="0" y="5749544"/>
                    <a:pt x="0" y="5648579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811416" y="3854501"/>
            <a:ext cx="5400523" cy="114300"/>
            <a:chOff x="0" y="0"/>
            <a:chExt cx="7200697" cy="152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200646" cy="152400"/>
            </a:xfrm>
            <a:custGeom>
              <a:avLst/>
              <a:gdLst/>
              <a:ahLst/>
              <a:cxnLst/>
              <a:rect r="r" b="b" t="t" l="l"/>
              <a:pathLst>
                <a:path h="152400" w="7200646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7124446" y="0"/>
                  </a:lnTo>
                  <a:cubicBezTo>
                    <a:pt x="7166483" y="0"/>
                    <a:pt x="7200646" y="34163"/>
                    <a:pt x="7200646" y="76200"/>
                  </a:cubicBezTo>
                  <a:cubicBezTo>
                    <a:pt x="7200646" y="118237"/>
                    <a:pt x="7166483" y="152400"/>
                    <a:pt x="7124446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C7A2AC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3163862" y="3535413"/>
            <a:ext cx="695477" cy="695477"/>
            <a:chOff x="0" y="0"/>
            <a:chExt cx="927303" cy="9273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27354" cy="927354"/>
            </a:xfrm>
            <a:custGeom>
              <a:avLst/>
              <a:gdLst/>
              <a:ahLst/>
              <a:cxnLst/>
              <a:rect r="r" b="b" t="t" l="l"/>
              <a:pathLst>
                <a:path h="927354" w="927354">
                  <a:moveTo>
                    <a:pt x="0" y="463677"/>
                  </a:moveTo>
                  <a:cubicBezTo>
                    <a:pt x="0" y="207645"/>
                    <a:pt x="207645" y="0"/>
                    <a:pt x="463677" y="0"/>
                  </a:cubicBezTo>
                  <a:cubicBezTo>
                    <a:pt x="719709" y="0"/>
                    <a:pt x="927354" y="207645"/>
                    <a:pt x="927354" y="463677"/>
                  </a:cubicBezTo>
                  <a:cubicBezTo>
                    <a:pt x="927354" y="719709"/>
                    <a:pt x="719709" y="927354"/>
                    <a:pt x="463677" y="927354"/>
                  </a:cubicBezTo>
                  <a:cubicBezTo>
                    <a:pt x="207645" y="927354"/>
                    <a:pt x="0" y="719709"/>
                    <a:pt x="0" y="463677"/>
                  </a:cubicBezTo>
                  <a:close/>
                </a:path>
              </a:pathLst>
            </a:custGeom>
            <a:solidFill>
              <a:srgbClr val="C7A2AC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3372517" y="3604470"/>
            <a:ext cx="27815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1715" y="4424515"/>
            <a:ext cx="4630636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YTD Sales Weekly Trend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1715" y="5046021"/>
            <a:ext cx="4879924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 b="true">
                <a:solidFill>
                  <a:srgbClr val="6E6666"/>
                </a:solidFill>
                <a:latin typeface="Poppins Bold"/>
                <a:ea typeface="Poppins Bold"/>
                <a:cs typeface="Poppins Bold"/>
                <a:sym typeface="Poppins Bold"/>
              </a:rPr>
              <a:t>Format:</a:t>
            </a: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 Line chart tracking weekly sales progression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71715" y="5926779"/>
            <a:ext cx="4879924" cy="118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 b="true">
                <a:solidFill>
                  <a:srgbClr val="6E6666"/>
                </a:solidFill>
                <a:latin typeface="Poppins Bold"/>
                <a:ea typeface="Poppins Bold"/>
                <a:cs typeface="Poppins Bold"/>
                <a:sym typeface="Poppins Bold"/>
              </a:rPr>
              <a:t>Purpose:</a:t>
            </a: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 Identify momentum patterns, seasonal fluctuations, and growth acceleration points throughout the year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1715" y="7178431"/>
            <a:ext cx="4879924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 b="true">
                <a:solidFill>
                  <a:srgbClr val="6E6666"/>
                </a:solidFill>
                <a:latin typeface="Poppins Bold"/>
                <a:ea typeface="Poppins Bold"/>
                <a:cs typeface="Poppins Bold"/>
                <a:sym typeface="Poppins Bold"/>
              </a:rPr>
              <a:t>Axes:</a:t>
            </a: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 Weeks (X) vs. Total Sales Amount (Y)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443662" y="3883076"/>
            <a:ext cx="5400523" cy="4373613"/>
            <a:chOff x="0" y="0"/>
            <a:chExt cx="7200697" cy="583148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200647" cy="5831459"/>
            </a:xfrm>
            <a:custGeom>
              <a:avLst/>
              <a:gdLst/>
              <a:ahLst/>
              <a:cxnLst/>
              <a:rect r="r" b="b" t="t" l="l"/>
              <a:pathLst>
                <a:path h="5831459" w="7200647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7017766" y="0"/>
                  </a:lnTo>
                  <a:cubicBezTo>
                    <a:pt x="7118731" y="0"/>
                    <a:pt x="7200647" y="81915"/>
                    <a:pt x="7200647" y="182880"/>
                  </a:cubicBezTo>
                  <a:lnTo>
                    <a:pt x="7200647" y="5648579"/>
                  </a:lnTo>
                  <a:cubicBezTo>
                    <a:pt x="7200647" y="5749544"/>
                    <a:pt x="7118731" y="5831459"/>
                    <a:pt x="7017766" y="5831459"/>
                  </a:cubicBezTo>
                  <a:lnTo>
                    <a:pt x="182880" y="5831459"/>
                  </a:lnTo>
                  <a:cubicBezTo>
                    <a:pt x="81915" y="5831459"/>
                    <a:pt x="0" y="5749544"/>
                    <a:pt x="0" y="5648579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6443662" y="3854501"/>
            <a:ext cx="5400523" cy="114300"/>
            <a:chOff x="0" y="0"/>
            <a:chExt cx="7200697" cy="1524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200646" cy="152400"/>
            </a:xfrm>
            <a:custGeom>
              <a:avLst/>
              <a:gdLst/>
              <a:ahLst/>
              <a:cxnLst/>
              <a:rect r="r" b="b" t="t" l="l"/>
              <a:pathLst>
                <a:path h="152400" w="7200646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7124446" y="0"/>
                  </a:lnTo>
                  <a:cubicBezTo>
                    <a:pt x="7166483" y="0"/>
                    <a:pt x="7200646" y="34163"/>
                    <a:pt x="7200646" y="76200"/>
                  </a:cubicBezTo>
                  <a:cubicBezTo>
                    <a:pt x="7200646" y="118237"/>
                    <a:pt x="7166483" y="152400"/>
                    <a:pt x="7124446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C7A2AC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8796118" y="3535413"/>
            <a:ext cx="695477" cy="695477"/>
            <a:chOff x="0" y="0"/>
            <a:chExt cx="927303" cy="92730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927354" cy="927354"/>
            </a:xfrm>
            <a:custGeom>
              <a:avLst/>
              <a:gdLst/>
              <a:ahLst/>
              <a:cxnLst/>
              <a:rect r="r" b="b" t="t" l="l"/>
              <a:pathLst>
                <a:path h="927354" w="927354">
                  <a:moveTo>
                    <a:pt x="0" y="463677"/>
                  </a:moveTo>
                  <a:cubicBezTo>
                    <a:pt x="0" y="207645"/>
                    <a:pt x="207645" y="0"/>
                    <a:pt x="463677" y="0"/>
                  </a:cubicBezTo>
                  <a:cubicBezTo>
                    <a:pt x="719709" y="0"/>
                    <a:pt x="927354" y="207645"/>
                    <a:pt x="927354" y="463677"/>
                  </a:cubicBezTo>
                  <a:cubicBezTo>
                    <a:pt x="927354" y="719709"/>
                    <a:pt x="719709" y="927354"/>
                    <a:pt x="463677" y="927354"/>
                  </a:cubicBezTo>
                  <a:cubicBezTo>
                    <a:pt x="207645" y="927354"/>
                    <a:pt x="0" y="719709"/>
                    <a:pt x="0" y="463677"/>
                  </a:cubicBezTo>
                  <a:close/>
                </a:path>
              </a:pathLst>
            </a:custGeom>
            <a:solidFill>
              <a:srgbClr val="C7A2AC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9004773" y="3604470"/>
            <a:ext cx="27815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703962" y="4424515"/>
            <a:ext cx="4606976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YTD Sales by Body Style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703962" y="5046021"/>
            <a:ext cx="4879924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 b="true">
                <a:solidFill>
                  <a:srgbClr val="6E6666"/>
                </a:solidFill>
                <a:latin typeface="Poppins Bold"/>
                <a:ea typeface="Poppins Bold"/>
                <a:cs typeface="Poppins Bold"/>
                <a:sym typeface="Poppins Bold"/>
              </a:rPr>
              <a:t>Format:</a:t>
            </a: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 Pie chart showing distribution across vehicle categories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703962" y="5926779"/>
            <a:ext cx="4879924" cy="1559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 b="true">
                <a:solidFill>
                  <a:srgbClr val="6E6666"/>
                </a:solidFill>
                <a:latin typeface="Poppins Bold"/>
                <a:ea typeface="Poppins Bold"/>
                <a:cs typeface="Poppins Bold"/>
                <a:sym typeface="Poppins Bold"/>
              </a:rPr>
              <a:t>Purpose:</a:t>
            </a: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 Understand customer preferences for sedans, SUVs, trucks, coupes, and other body styles to optimize inventory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2075909" y="3883076"/>
            <a:ext cx="5400523" cy="4373613"/>
            <a:chOff x="0" y="0"/>
            <a:chExt cx="7200697" cy="5831484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200647" cy="5831459"/>
            </a:xfrm>
            <a:custGeom>
              <a:avLst/>
              <a:gdLst/>
              <a:ahLst/>
              <a:cxnLst/>
              <a:rect r="r" b="b" t="t" l="l"/>
              <a:pathLst>
                <a:path h="5831459" w="7200647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7017766" y="0"/>
                  </a:lnTo>
                  <a:cubicBezTo>
                    <a:pt x="7118731" y="0"/>
                    <a:pt x="7200647" y="81915"/>
                    <a:pt x="7200647" y="182880"/>
                  </a:cubicBezTo>
                  <a:lnTo>
                    <a:pt x="7200647" y="5648579"/>
                  </a:lnTo>
                  <a:cubicBezTo>
                    <a:pt x="7200647" y="5749544"/>
                    <a:pt x="7118731" y="5831459"/>
                    <a:pt x="7017766" y="5831459"/>
                  </a:cubicBezTo>
                  <a:lnTo>
                    <a:pt x="182880" y="5831459"/>
                  </a:lnTo>
                  <a:cubicBezTo>
                    <a:pt x="81915" y="5831459"/>
                    <a:pt x="0" y="5749544"/>
                    <a:pt x="0" y="5648579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9" id="29"/>
          <p:cNvGrpSpPr/>
          <p:nvPr/>
        </p:nvGrpSpPr>
        <p:grpSpPr>
          <a:xfrm rot="0">
            <a:off x="12075909" y="3854501"/>
            <a:ext cx="5400523" cy="114300"/>
            <a:chOff x="0" y="0"/>
            <a:chExt cx="7200697" cy="1524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7200646" cy="152400"/>
            </a:xfrm>
            <a:custGeom>
              <a:avLst/>
              <a:gdLst/>
              <a:ahLst/>
              <a:cxnLst/>
              <a:rect r="r" b="b" t="t" l="l"/>
              <a:pathLst>
                <a:path h="152400" w="7200646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7124446" y="0"/>
                  </a:lnTo>
                  <a:cubicBezTo>
                    <a:pt x="7166483" y="0"/>
                    <a:pt x="7200646" y="34163"/>
                    <a:pt x="7200646" y="76200"/>
                  </a:cubicBezTo>
                  <a:cubicBezTo>
                    <a:pt x="7200646" y="118237"/>
                    <a:pt x="7166483" y="152400"/>
                    <a:pt x="7124446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C7A2AC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1" id="31"/>
          <p:cNvGrpSpPr/>
          <p:nvPr/>
        </p:nvGrpSpPr>
        <p:grpSpPr>
          <a:xfrm rot="0">
            <a:off x="14428365" y="3535413"/>
            <a:ext cx="695477" cy="695477"/>
            <a:chOff x="0" y="0"/>
            <a:chExt cx="927303" cy="927303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927354" cy="927354"/>
            </a:xfrm>
            <a:custGeom>
              <a:avLst/>
              <a:gdLst/>
              <a:ahLst/>
              <a:cxnLst/>
              <a:rect r="r" b="b" t="t" l="l"/>
              <a:pathLst>
                <a:path h="927354" w="927354">
                  <a:moveTo>
                    <a:pt x="0" y="463677"/>
                  </a:moveTo>
                  <a:cubicBezTo>
                    <a:pt x="0" y="207645"/>
                    <a:pt x="207645" y="0"/>
                    <a:pt x="463677" y="0"/>
                  </a:cubicBezTo>
                  <a:cubicBezTo>
                    <a:pt x="719709" y="0"/>
                    <a:pt x="927354" y="207645"/>
                    <a:pt x="927354" y="463677"/>
                  </a:cubicBezTo>
                  <a:cubicBezTo>
                    <a:pt x="927354" y="719709"/>
                    <a:pt x="719709" y="927354"/>
                    <a:pt x="463677" y="927354"/>
                  </a:cubicBezTo>
                  <a:cubicBezTo>
                    <a:pt x="207645" y="927354"/>
                    <a:pt x="0" y="719709"/>
                    <a:pt x="0" y="463677"/>
                  </a:cubicBezTo>
                  <a:close/>
                </a:path>
              </a:pathLst>
            </a:custGeom>
            <a:solidFill>
              <a:srgbClr val="C7A2AC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3" id="33"/>
          <p:cNvSpPr txBox="true"/>
          <p:nvPr/>
        </p:nvSpPr>
        <p:spPr>
          <a:xfrm rot="0">
            <a:off x="14637020" y="3604470"/>
            <a:ext cx="27815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336218" y="4424515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YTD Sales by Color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336218" y="5046021"/>
            <a:ext cx="4879924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 b="true">
                <a:solidFill>
                  <a:srgbClr val="6E6666"/>
                </a:solidFill>
                <a:latin typeface="Poppins Bold"/>
                <a:ea typeface="Poppins Bold"/>
                <a:cs typeface="Poppins Bold"/>
                <a:sym typeface="Poppins Bold"/>
              </a:rPr>
              <a:t>Format:</a:t>
            </a: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 Pie chart displaying color preference breakdown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336218" y="5926779"/>
            <a:ext cx="4879924" cy="118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 b="true">
                <a:solidFill>
                  <a:srgbClr val="6E6666"/>
                </a:solidFill>
                <a:latin typeface="Poppins Bold"/>
                <a:ea typeface="Poppins Bold"/>
                <a:cs typeface="Poppins Bold"/>
                <a:sym typeface="Poppins Bold"/>
              </a:rPr>
              <a:t>Purpose:</a:t>
            </a: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 Reveal which vehicle colors drive the most revenue, informing procurement and marketing strategies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5" y="9686925"/>
            <a:ext cx="2153260" cy="514350"/>
          </a:xfrm>
          <a:custGeom>
            <a:avLst/>
            <a:gdLst/>
            <a:ahLst/>
            <a:cxnLst/>
            <a:rect r="r" b="b" t="t" l="l"/>
            <a:pathLst>
              <a:path h="514350" w="215326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56199" y="678656"/>
            <a:ext cx="9917611" cy="297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5"/>
              </a:lnSpc>
            </a:pPr>
            <a:r>
              <a:rPr lang="en-US" sz="6062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Chart Requirements: Geographic &amp; Company Analysis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756199" y="3980859"/>
            <a:ext cx="1080192" cy="2084041"/>
          </a:xfrm>
          <a:custGeom>
            <a:avLst/>
            <a:gdLst/>
            <a:ahLst/>
            <a:cxnLst/>
            <a:rect r="r" b="b" t="t" l="l"/>
            <a:pathLst>
              <a:path h="2084041" w="1080192">
                <a:moveTo>
                  <a:pt x="0" y="0"/>
                </a:moveTo>
                <a:lnTo>
                  <a:pt x="1080192" y="0"/>
                </a:lnTo>
                <a:lnTo>
                  <a:pt x="1080192" y="2084042"/>
                </a:lnTo>
                <a:lnTo>
                  <a:pt x="0" y="20840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26" r="0" b="-226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52342" y="4158701"/>
            <a:ext cx="5687168" cy="523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0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YTD Cars Sold by Dealer Region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52342" y="4726038"/>
            <a:ext cx="8621468" cy="1122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Interactive map visualization showcasing sales volume across geographic territories, enabling regional performance comparison and resource allocation decisions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756199" y="6064891"/>
            <a:ext cx="1080192" cy="1738312"/>
          </a:xfrm>
          <a:custGeom>
            <a:avLst/>
            <a:gdLst/>
            <a:ahLst/>
            <a:cxnLst/>
            <a:rect r="r" b="b" t="t" l="l"/>
            <a:pathLst>
              <a:path h="1738312" w="1080192">
                <a:moveTo>
                  <a:pt x="0" y="0"/>
                </a:moveTo>
                <a:lnTo>
                  <a:pt x="1080192" y="0"/>
                </a:lnTo>
                <a:lnTo>
                  <a:pt x="1080192" y="1738313"/>
                </a:lnTo>
                <a:lnTo>
                  <a:pt x="0" y="17383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17" r="0" b="-317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052342" y="6242742"/>
            <a:ext cx="5621541" cy="523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0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Company-Wise Sales Trend Grid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52342" y="6810080"/>
            <a:ext cx="8621468" cy="777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Tabular format presenting each manufacturer's YTD performance, allowing quick identification of top-performing brands and partnership opportunities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756199" y="7803204"/>
            <a:ext cx="1080192" cy="1738312"/>
          </a:xfrm>
          <a:custGeom>
            <a:avLst/>
            <a:gdLst/>
            <a:ahLst/>
            <a:cxnLst/>
            <a:rect r="r" b="b" t="t" l="l"/>
            <a:pathLst>
              <a:path h="1738312" w="1080192">
                <a:moveTo>
                  <a:pt x="0" y="0"/>
                </a:moveTo>
                <a:lnTo>
                  <a:pt x="1080192" y="0"/>
                </a:lnTo>
                <a:lnTo>
                  <a:pt x="1080192" y="1738312"/>
                </a:lnTo>
                <a:lnTo>
                  <a:pt x="0" y="17383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317" r="0" b="-317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052342" y="7981055"/>
            <a:ext cx="4830966" cy="523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0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Comprehensive Details Grid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052342" y="8548392"/>
            <a:ext cx="8621468" cy="777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Master data table containing all transaction details—model, body style, color, amount, region, date—for deep-dive analysis and custom reporting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811416" y="3107827"/>
            <a:ext cx="8332441" cy="110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7"/>
              </a:lnSpc>
            </a:pPr>
            <a:r>
              <a:rPr lang="en-US" sz="650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Dashboard Benefits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1416" y="4931273"/>
            <a:ext cx="5175494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Real-Time Decision Making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1416" y="5552780"/>
            <a:ext cx="5361832" cy="1559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Access up-to-the-minute KPIs that eliminate reporting delays and enable immediate response to market changes and sales opportunities.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463008" y="4931273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Trend Identification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63008" y="5552780"/>
            <a:ext cx="5361832" cy="1559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Spot emerging patterns in pricing, volume, and customer preferences before competitors, maintaining strategic advantage in dynamic markets.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14609" y="4931273"/>
            <a:ext cx="4915938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Performance Optimization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114609" y="5552780"/>
            <a:ext cx="5361984" cy="118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Pinpoint underperforming regions, products, and time periods to deploy targeted interventions that maximize revenue potential.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811416" y="1115016"/>
            <a:ext cx="9632004" cy="110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7"/>
              </a:lnSpc>
            </a:pPr>
            <a:r>
              <a:rPr lang="en-US" sz="6500">
                <a:solidFill>
                  <a:srgbClr val="787878"/>
                </a:solidFill>
                <a:latin typeface="Arimo"/>
                <a:ea typeface="Arimo"/>
                <a:cs typeface="Arimo"/>
                <a:sym typeface="Arimo"/>
              </a:rPr>
              <a:t>Implementation Roadmap</a:t>
            </a:r>
          </a:p>
        </p:txBody>
      </p:sp>
      <p:sp>
        <p:nvSpPr>
          <p:cNvPr name="Freeform 6" id="6" descr="preencoded.png"/>
          <p:cNvSpPr/>
          <p:nvPr/>
        </p:nvSpPr>
        <p:spPr>
          <a:xfrm flipH="false" flipV="false" rot="0">
            <a:off x="811416" y="3034455"/>
            <a:ext cx="8216656" cy="1428750"/>
          </a:xfrm>
          <a:custGeom>
            <a:avLst/>
            <a:gdLst/>
            <a:ahLst/>
            <a:cxnLst/>
            <a:rect r="r" b="b" t="t" l="l"/>
            <a:pathLst>
              <a:path h="1428750" w="8216656">
                <a:moveTo>
                  <a:pt x="0" y="0"/>
                </a:moveTo>
                <a:lnTo>
                  <a:pt x="8216655" y="0"/>
                </a:lnTo>
                <a:lnTo>
                  <a:pt x="8216655" y="1428750"/>
                </a:lnTo>
                <a:lnTo>
                  <a:pt x="0" y="14287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0" t="0" r="-2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43140" y="3923557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Data Integration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3140" y="4545063"/>
            <a:ext cx="7753198" cy="118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Connect Power BI to existing sales databases, CRM systems, and inventory management platforms to establish automated data pipelines.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9259786" y="2686793"/>
            <a:ext cx="8216798" cy="1428750"/>
          </a:xfrm>
          <a:custGeom>
            <a:avLst/>
            <a:gdLst/>
            <a:ahLst/>
            <a:cxnLst/>
            <a:rect r="r" b="b" t="t" l="l"/>
            <a:pathLst>
              <a:path h="1428750" w="8216798">
                <a:moveTo>
                  <a:pt x="0" y="0"/>
                </a:moveTo>
                <a:lnTo>
                  <a:pt x="8216798" y="0"/>
                </a:lnTo>
                <a:lnTo>
                  <a:pt x="8216798" y="1428750"/>
                </a:lnTo>
                <a:lnTo>
                  <a:pt x="0" y="14287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" t="0" r="-19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491510" y="3575895"/>
            <a:ext cx="4558608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Dashboard Development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91510" y="4197401"/>
            <a:ext cx="7753350" cy="118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Build interactive visualizations, configure KPI calculations, and design intuitive navigation that serves both executive and operational users.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811416" y="6545018"/>
            <a:ext cx="8216656" cy="1428750"/>
          </a:xfrm>
          <a:custGeom>
            <a:avLst/>
            <a:gdLst/>
            <a:ahLst/>
            <a:cxnLst/>
            <a:rect r="r" b="b" t="t" l="l"/>
            <a:pathLst>
              <a:path h="1428750" w="8216656">
                <a:moveTo>
                  <a:pt x="0" y="0"/>
                </a:moveTo>
                <a:lnTo>
                  <a:pt x="8216655" y="0"/>
                </a:lnTo>
                <a:lnTo>
                  <a:pt x="8216655" y="1428750"/>
                </a:lnTo>
                <a:lnTo>
                  <a:pt x="0" y="14287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0" t="0" r="-2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43140" y="7434110"/>
            <a:ext cx="4166149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Testing &amp; Refinement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3140" y="8055616"/>
            <a:ext cx="7753198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Validate data accuracy, gather user feedback, and optimize dashboard performance to ensure reliability and usability.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9259786" y="6197356"/>
            <a:ext cx="8216798" cy="1428750"/>
          </a:xfrm>
          <a:custGeom>
            <a:avLst/>
            <a:gdLst/>
            <a:ahLst/>
            <a:cxnLst/>
            <a:rect r="r" b="b" t="t" l="l"/>
            <a:pathLst>
              <a:path h="1428750" w="8216798">
                <a:moveTo>
                  <a:pt x="0" y="0"/>
                </a:moveTo>
                <a:lnTo>
                  <a:pt x="8216798" y="0"/>
                </a:lnTo>
                <a:lnTo>
                  <a:pt x="8216798" y="1428750"/>
                </a:lnTo>
                <a:lnTo>
                  <a:pt x="0" y="14287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" t="0" r="-19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9491510" y="7086448"/>
            <a:ext cx="4407398" cy="558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6E6666"/>
                </a:solidFill>
                <a:latin typeface="Arimo"/>
                <a:ea typeface="Arimo"/>
                <a:cs typeface="Arimo"/>
                <a:sym typeface="Arimo"/>
              </a:rPr>
              <a:t>Deployment &amp; Training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91510" y="7707954"/>
            <a:ext cx="7753350" cy="81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6E6666"/>
                </a:solidFill>
                <a:latin typeface="Poppins"/>
                <a:ea typeface="Poppins"/>
                <a:cs typeface="Poppins"/>
                <a:sym typeface="Poppins"/>
              </a:rPr>
              <a:t>Roll out dashboard access, conduct training sessions for sales managers and analysts, and establish ongoing support protocols.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DAG8WsFLAB4</dc:identifier>
  <dcterms:modified xsi:type="dcterms:W3CDTF">2011-08-01T06:04:30Z</dcterms:modified>
  <cp:revision>1</cp:revision>
  <dc:title>Car_sale dashboard powerbi project </dc:title>
</cp:coreProperties>
</file>

<file path=docProps/thumbnail.jpeg>
</file>